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6" r:id="rId5"/>
    <p:sldId id="297" r:id="rId6"/>
    <p:sldId id="298" r:id="rId7"/>
    <p:sldId id="299" r:id="rId8"/>
    <p:sldId id="301" r:id="rId9"/>
    <p:sldId id="307" r:id="rId10"/>
    <p:sldId id="302" r:id="rId11"/>
    <p:sldId id="309" r:id="rId12"/>
    <p:sldId id="300" r:id="rId13"/>
    <p:sldId id="308" r:id="rId14"/>
    <p:sldId id="310" r:id="rId15"/>
    <p:sldId id="303" r:id="rId16"/>
    <p:sldId id="304" r:id="rId17"/>
    <p:sldId id="305" r:id="rId18"/>
    <p:sldId id="306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B1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3" autoAdjust="0"/>
    <p:restoredTop sz="83170" autoAdjust="0"/>
  </p:normalViewPr>
  <p:slideViewPr>
    <p:cSldViewPr>
      <p:cViewPr varScale="1">
        <p:scale>
          <a:sx n="73" d="100"/>
          <a:sy n="73" d="100"/>
        </p:scale>
        <p:origin x="936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564C7-6A2E-4558-BC48-E46792A34DC7}" type="datetimeFigureOut">
              <a:rPr lang="nl-NL" smtClean="0"/>
              <a:t>4-12-2019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FCA8F5-E7AA-4091-BAD1-A20CAEE891F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6066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TechnoCyclus</a:t>
            </a:r>
            <a:r>
              <a:rPr lang="nl-NL" baseline="0" dirty="0" smtClean="0"/>
              <a:t>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CA8F5-E7AA-4091-BAD1-A20CAEE891FF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6103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Een wasmachine</a:t>
            </a:r>
            <a:r>
              <a:rPr lang="nl-NL" baseline="0" dirty="0" smtClean="0"/>
              <a:t> kan niet i n de Bio-Cyclus worden verwerkt. </a:t>
            </a:r>
          </a:p>
          <a:p>
            <a:r>
              <a:rPr lang="nl-NL" baseline="0" dirty="0" smtClean="0"/>
              <a:t>Hij bevat niet of moeilijk afbreekbare componenten denk aan metalen</a:t>
            </a:r>
          </a:p>
          <a:p>
            <a:r>
              <a:rPr lang="nl-NL" baseline="0" dirty="0" smtClean="0"/>
              <a:t>Hier moeten we iets anders voor verzinnen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CA8F5-E7AA-4091-BAD1-A20CAEE891FF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9811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TechnoCyclus</a:t>
            </a:r>
            <a:r>
              <a:rPr lang="nl-NL" baseline="0" dirty="0" smtClean="0"/>
              <a:t> </a:t>
            </a:r>
          </a:p>
          <a:p>
            <a:r>
              <a:rPr lang="nl-NL" baseline="0" dirty="0" smtClean="0"/>
              <a:t>Na gebruik worden de machines door de fabrikant opgehaald</a:t>
            </a:r>
          </a:p>
          <a:p>
            <a:r>
              <a:rPr lang="nl-NL" baseline="0" dirty="0" smtClean="0"/>
              <a:t>De fabrikant haalt alle bruikbare materialen uit de oude machine</a:t>
            </a:r>
          </a:p>
          <a:p>
            <a:r>
              <a:rPr lang="nl-NL" baseline="0" dirty="0" smtClean="0"/>
              <a:t>Gebruikt deze weer om nieuwe machines te maken</a:t>
            </a:r>
          </a:p>
          <a:p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CA8F5-E7AA-4091-BAD1-A20CAEE891FF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2141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aseline="0" dirty="0" smtClean="0"/>
              <a:t>Je koopt toch ook geen vliegtuig als je op vakantie wil?</a:t>
            </a:r>
          </a:p>
          <a:p>
            <a:r>
              <a:rPr lang="nl-NL" baseline="0" dirty="0" smtClean="0"/>
              <a:t>Stel dat je </a:t>
            </a:r>
            <a:r>
              <a:rPr lang="nl-NL" baseline="0" dirty="0" err="1" smtClean="0"/>
              <a:t>ipv</a:t>
            </a:r>
            <a:r>
              <a:rPr lang="nl-NL" baseline="0" dirty="0" smtClean="0"/>
              <a:t> een wasmachine kopen, je 10.000 wasbeurten inkoopt en de fabrikant jouw een machine te leen geeft?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CA8F5-E7AA-4091-BAD1-A20CAEE891FF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8506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Wij kopen een x aantal afdrukken (</a:t>
            </a:r>
            <a:r>
              <a:rPr lang="nl-NL" dirty="0" err="1" smtClean="0"/>
              <a:t>heliconbreed</a:t>
            </a:r>
            <a:r>
              <a:rPr lang="nl-NL" dirty="0" smtClean="0"/>
              <a:t>) in </a:t>
            </a:r>
          </a:p>
          <a:p>
            <a:r>
              <a:rPr lang="nl-NL" dirty="0" smtClean="0"/>
              <a:t>We</a:t>
            </a:r>
            <a:r>
              <a:rPr lang="nl-NL" baseline="0" dirty="0" smtClean="0"/>
              <a:t> betalen een vast bedrag waar alles in zit (toner, reparatie, huur, </a:t>
            </a:r>
            <a:r>
              <a:rPr lang="nl-NL" baseline="0" dirty="0" err="1" smtClean="0"/>
              <a:t>etc</a:t>
            </a:r>
            <a:r>
              <a:rPr lang="nl-NL" baseline="0" dirty="0" smtClean="0"/>
              <a:t>)</a:t>
            </a:r>
          </a:p>
          <a:p>
            <a:endParaRPr lang="nl-NL" baseline="0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CA8F5-E7AA-4091-BAD1-A20CAEE891FF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7391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Het bestaat al.</a:t>
            </a:r>
          </a:p>
          <a:p>
            <a:r>
              <a:rPr lang="nl-NL" dirty="0" smtClean="0"/>
              <a:t>De leverancier levert je een GOEDE</a:t>
            </a:r>
            <a:r>
              <a:rPr lang="nl-NL" baseline="0" dirty="0" smtClean="0"/>
              <a:t> wasmachine omdat hij geen reparaties wil uitvoeren.</a:t>
            </a:r>
          </a:p>
          <a:p>
            <a:r>
              <a:rPr lang="nl-NL" baseline="0" dirty="0" smtClean="0"/>
              <a:t>Het is uiteindelijk goedkoper omdat de leverancier zeker weet wat hij zijn gebruikte grondstoffen terug krijgt.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CA8F5-E7AA-4091-BAD1-A20CAEE891FF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35437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Als het leasen</a:t>
            </a:r>
            <a:r>
              <a:rPr lang="nl-NL" baseline="0" dirty="0" smtClean="0"/>
              <a:t> via leverancier betreft, doet de leverancier dit om te garanderen dat hij de grondstoffen weer terug krijgt. </a:t>
            </a:r>
          </a:p>
          <a:p>
            <a:r>
              <a:rPr lang="nl-NL" baseline="0" dirty="0" smtClean="0"/>
              <a:t>Leverancier maakt product die niet ‘al bijna stuk is’’ maar een degelijk product.</a:t>
            </a:r>
          </a:p>
          <a:p>
            <a:r>
              <a:rPr lang="nl-NL" baseline="0" dirty="0" smtClean="0"/>
              <a:t>Leverancier denkt bij produceren na over het kunnen hergebruiken van onderdelen / grondstoffen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CA8F5-E7AA-4091-BAD1-A20CAEE891FF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75096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Product moet</a:t>
            </a:r>
            <a:r>
              <a:rPr lang="nl-NL" baseline="0" dirty="0" smtClean="0"/>
              <a:t> makkelijk uit elkaar kunnen zodat beide stromen kunnen worden gescheiden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CA8F5-E7AA-4091-BAD1-A20CAEE891FF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1495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CA8F5-E7AA-4091-BAD1-A20CAEE891FF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9030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4-12-2019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192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4-12-2019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2719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9616" y="332656"/>
            <a:ext cx="8860565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35627" y="1196753"/>
            <a:ext cx="8846773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4-12-2019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7688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4-12-2019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7338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4-12-2019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3783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4-12-2019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410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4-12-2019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4256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4-12-2019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592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4-12-2019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106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4-12-2019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550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ED390-F77C-4CDE-BB93-EE6416285244}" type="datetimeFigureOut">
              <a:rPr lang="nl-NL" smtClean="0"/>
              <a:t>4-12-2019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308CA-A037-474B-AA6E-6C7C048F3532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89884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644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4.wdp"/><Relationship Id="rId18" Type="http://schemas.openxmlformats.org/officeDocument/2006/relationships/image" Target="../media/image1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6.png"/><Relationship Id="rId12" Type="http://schemas.openxmlformats.org/officeDocument/2006/relationships/image" Target="../media/image13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1.png"/><Relationship Id="rId5" Type="http://schemas.microsoft.com/office/2007/relationships/hdphoto" Target="../media/hdphoto1.wdp"/><Relationship Id="rId15" Type="http://schemas.microsoft.com/office/2007/relationships/hdphoto" Target="../media/hdphoto3.wdp"/><Relationship Id="rId10" Type="http://schemas.openxmlformats.org/officeDocument/2006/relationships/image" Target="../media/image10.png"/><Relationship Id="rId19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9.jpeg"/><Relationship Id="rId1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9OeNacegFI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9.jpe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openxmlformats.org/officeDocument/2006/relationships/image" Target="../media/image15.png"/><Relationship Id="rId5" Type="http://schemas.openxmlformats.org/officeDocument/2006/relationships/image" Target="../media/image13.png"/><Relationship Id="rId10" Type="http://schemas.openxmlformats.org/officeDocument/2006/relationships/image" Target="../media/image14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636"/>
            <a:ext cx="12192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/>
          <p:cNvSpPr/>
          <p:nvPr/>
        </p:nvSpPr>
        <p:spPr>
          <a:xfrm>
            <a:off x="3719736" y="1988840"/>
            <a:ext cx="43045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dirty="0" smtClean="0"/>
              <a:t>Circulaire Economie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424030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 1 (5 minuten)		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Waarom zou een </a:t>
            </a:r>
            <a:r>
              <a:rPr lang="nl-NL" dirty="0" err="1" smtClean="0"/>
              <a:t>lease-concepten</a:t>
            </a:r>
            <a:r>
              <a:rPr lang="nl-NL" dirty="0" smtClean="0"/>
              <a:t> (via de leverancier) </a:t>
            </a:r>
            <a:r>
              <a:rPr lang="nl-NL" dirty="0" smtClean="0"/>
              <a:t>goed binnen het </a:t>
            </a:r>
            <a:r>
              <a:rPr lang="nl-NL" dirty="0" err="1" smtClean="0"/>
              <a:t>biobased</a:t>
            </a:r>
            <a:r>
              <a:rPr lang="nl-NL" dirty="0" smtClean="0"/>
              <a:t> / circulair denken passen?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Welke argumenten kan jij bedenken?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0025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14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Combinatie van Bio en Techno-Cyclus</a:t>
            </a:r>
            <a:endParaRPr lang="nl-NL" dirty="0"/>
          </a:p>
        </p:txBody>
      </p:sp>
      <p:grpSp>
        <p:nvGrpSpPr>
          <p:cNvPr id="4" name="Groep 3"/>
          <p:cNvGrpSpPr/>
          <p:nvPr/>
        </p:nvGrpSpPr>
        <p:grpSpPr>
          <a:xfrm>
            <a:off x="2100320" y="1916972"/>
            <a:ext cx="3462095" cy="3600400"/>
            <a:chOff x="1343472" y="1861258"/>
            <a:chExt cx="3462095" cy="3600400"/>
          </a:xfrm>
        </p:grpSpPr>
        <p:pic>
          <p:nvPicPr>
            <p:cNvPr id="5" name="Afbeelding 4"/>
            <p:cNvPicPr>
              <a:picLocks noChangeAspect="1"/>
            </p:cNvPicPr>
            <p:nvPr/>
          </p:nvPicPr>
          <p:blipFill rotWithShape="1">
            <a:blip r:embed="rId3"/>
            <a:srcRect b="6663"/>
            <a:stretch/>
          </p:blipFill>
          <p:spPr>
            <a:xfrm>
              <a:off x="2235748" y="2852936"/>
              <a:ext cx="1533525" cy="1395785"/>
            </a:xfrm>
            <a:prstGeom prst="rect">
              <a:avLst/>
            </a:prstGeom>
          </p:spPr>
        </p:pic>
        <p:pic>
          <p:nvPicPr>
            <p:cNvPr id="6" name="Afbeelding 5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98611">
                          <a14:foregroundMark x1="19907" y1="17857" x2="19907" y2="17857"/>
                          <a14:foregroundMark x1="40278" y1="76786" x2="40278" y2="76786"/>
                        </a14:backgroundRemoval>
                      </a14:imgEffect>
                    </a14:imgLayer>
                  </a14:imgProps>
                </a:ext>
              </a:extLst>
            </a:blip>
            <a:srcRect r="2273" b="1999"/>
            <a:stretch/>
          </p:blipFill>
          <p:spPr>
            <a:xfrm>
              <a:off x="1343472" y="1861258"/>
              <a:ext cx="3462095" cy="3600400"/>
            </a:xfrm>
            <a:prstGeom prst="rect">
              <a:avLst/>
            </a:prstGeom>
          </p:spPr>
        </p:pic>
      </p:grpSp>
      <p:pic>
        <p:nvPicPr>
          <p:cNvPr id="7" name="Tijdelijke aanduiding voor inhoud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0" r="12755"/>
          <a:stretch/>
        </p:blipFill>
        <p:spPr>
          <a:xfrm flipH="1">
            <a:off x="3435978" y="1138593"/>
            <a:ext cx="1277575" cy="803387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9209" y="1310890"/>
            <a:ext cx="1437805" cy="896696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64330" y="1819432"/>
            <a:ext cx="1194055" cy="1125167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93" r="13987"/>
          <a:stretch/>
        </p:blipFill>
        <p:spPr>
          <a:xfrm>
            <a:off x="4058020" y="4404416"/>
            <a:ext cx="1433165" cy="102631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38689" y="4103209"/>
            <a:ext cx="1395775" cy="915977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5727" y="2728482"/>
            <a:ext cx="1378174" cy="988690"/>
          </a:xfrm>
          <a:prstGeom prst="rect">
            <a:avLst/>
          </a:prstGeom>
        </p:spPr>
      </p:pic>
      <p:grpSp>
        <p:nvGrpSpPr>
          <p:cNvPr id="14" name="Groep 13"/>
          <p:cNvGrpSpPr/>
          <p:nvPr/>
        </p:nvGrpSpPr>
        <p:grpSpPr>
          <a:xfrm>
            <a:off x="6786012" y="1931397"/>
            <a:ext cx="3462095" cy="3600400"/>
            <a:chOff x="7320136" y="1750628"/>
            <a:chExt cx="3462095" cy="3600400"/>
          </a:xfrm>
        </p:grpSpPr>
        <p:pic>
          <p:nvPicPr>
            <p:cNvPr id="15" name="Afbeelding 14"/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98611">
                          <a14:foregroundMark x1="19907" y1="17857" x2="19907" y2="17857"/>
                          <a14:foregroundMark x1="40278" y1="76786" x2="40278" y2="76786"/>
                        </a14:backgroundRemoval>
                      </a14:imgEffect>
                    </a14:imgLayer>
                  </a14:imgProps>
                </a:ext>
              </a:extLst>
            </a:blip>
            <a:srcRect r="2273" b="1999"/>
            <a:stretch/>
          </p:blipFill>
          <p:spPr>
            <a:xfrm flipH="1">
              <a:off x="7320136" y="1750628"/>
              <a:ext cx="3462095" cy="3600400"/>
            </a:xfrm>
            <a:prstGeom prst="rect">
              <a:avLst/>
            </a:prstGeom>
          </p:spPr>
        </p:pic>
        <p:pic>
          <p:nvPicPr>
            <p:cNvPr id="16" name="Afbeelding 15"/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4425" b="94690" l="12670" r="9411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4888" y="2096071"/>
              <a:ext cx="2105025" cy="2152650"/>
            </a:xfrm>
            <a:prstGeom prst="rect">
              <a:avLst/>
            </a:prstGeom>
          </p:spPr>
        </p:pic>
      </p:grpSp>
      <p:pic>
        <p:nvPicPr>
          <p:cNvPr id="17" name="Afbeelding 16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764" y="1325732"/>
            <a:ext cx="1432589" cy="1432589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865276" y="4389632"/>
            <a:ext cx="1383172" cy="1041097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598111" y="1788394"/>
            <a:ext cx="1234944" cy="1187446"/>
          </a:xfrm>
          <a:prstGeom prst="rect">
            <a:avLst/>
          </a:prstGeom>
        </p:spPr>
      </p:pic>
      <p:pic>
        <p:nvPicPr>
          <p:cNvPr id="20" name="Afbeelding 1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904034" y="4685154"/>
            <a:ext cx="1280719" cy="989647"/>
          </a:xfrm>
          <a:prstGeom prst="rect">
            <a:avLst/>
          </a:prstGeom>
        </p:spPr>
      </p:pic>
      <p:pic>
        <p:nvPicPr>
          <p:cNvPr id="21" name="Afbeelding 2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606688" y="3383934"/>
            <a:ext cx="1211772" cy="941057"/>
          </a:xfrm>
          <a:prstGeom prst="rect">
            <a:avLst/>
          </a:prstGeom>
        </p:spPr>
      </p:pic>
      <p:pic>
        <p:nvPicPr>
          <p:cNvPr id="22" name="Afbeelding 2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328664" y="2215107"/>
            <a:ext cx="1201764" cy="808664"/>
          </a:xfrm>
          <a:prstGeom prst="rect">
            <a:avLst/>
          </a:prstGeom>
        </p:spPr>
      </p:pic>
      <p:pic>
        <p:nvPicPr>
          <p:cNvPr id="23" name="Tijdelijke aanduiding voor inhoud 22"/>
          <p:cNvPicPr>
            <a:picLocks noGrp="1" noChangeAspect="1"/>
          </p:cNvPicPr>
          <p:nvPr>
            <p:ph idx="1"/>
          </p:nvPr>
        </p:nvPicPr>
        <p:blipFill rotWithShape="1">
          <a:blip r:embed="rId21"/>
          <a:srcRect t="6824" b="5481"/>
          <a:stretch/>
        </p:blipFill>
        <p:spPr>
          <a:xfrm>
            <a:off x="5629522" y="3126600"/>
            <a:ext cx="1277293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93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Voorbeeld van een bureaustoel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616" y="1334222"/>
            <a:ext cx="8064896" cy="488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38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35627" y="1196753"/>
            <a:ext cx="8846773" cy="52565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 smtClean="0"/>
              <a:t>Ga in het schoolgebouw </a:t>
            </a:r>
            <a:r>
              <a:rPr lang="nl-NL" smtClean="0"/>
              <a:t>en omgeving </a:t>
            </a:r>
            <a:r>
              <a:rPr lang="nl-NL" dirty="0" smtClean="0"/>
              <a:t>op zoek naar producten die volledig in de </a:t>
            </a:r>
            <a:r>
              <a:rPr lang="nl-NL" dirty="0" err="1" smtClean="0"/>
              <a:t>biocyclus</a:t>
            </a:r>
            <a:r>
              <a:rPr lang="nl-NL" dirty="0" smtClean="0"/>
              <a:t> en/of </a:t>
            </a:r>
            <a:r>
              <a:rPr lang="nl-NL" dirty="0" err="1" smtClean="0"/>
              <a:t>technocyclus</a:t>
            </a:r>
            <a:r>
              <a:rPr lang="nl-NL" dirty="0" smtClean="0"/>
              <a:t> kunnen worden teruggebracht.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Kom terug met een lijstje waarop minimaal </a:t>
            </a:r>
          </a:p>
          <a:p>
            <a:r>
              <a:rPr lang="nl-NL" dirty="0" smtClean="0"/>
              <a:t>één volledig </a:t>
            </a:r>
            <a:r>
              <a:rPr lang="nl-NL" dirty="0" err="1" smtClean="0"/>
              <a:t>biocyclus</a:t>
            </a:r>
            <a:r>
              <a:rPr lang="nl-NL" dirty="0" smtClean="0"/>
              <a:t> </a:t>
            </a:r>
          </a:p>
          <a:p>
            <a:r>
              <a:rPr lang="nl-NL" dirty="0"/>
              <a:t>é</a:t>
            </a:r>
            <a:r>
              <a:rPr lang="nl-NL" dirty="0" smtClean="0"/>
              <a:t>én volledig </a:t>
            </a:r>
            <a:r>
              <a:rPr lang="nl-NL" dirty="0" err="1" smtClean="0"/>
              <a:t>technocyclus</a:t>
            </a:r>
            <a:endParaRPr lang="nl-NL" dirty="0" smtClean="0"/>
          </a:p>
          <a:p>
            <a:r>
              <a:rPr lang="nl-NL" dirty="0"/>
              <a:t>é</a:t>
            </a:r>
            <a:r>
              <a:rPr lang="nl-NL" dirty="0" smtClean="0"/>
              <a:t>én combinatiecyclus</a:t>
            </a:r>
          </a:p>
          <a:p>
            <a:r>
              <a:rPr lang="nl-NL" dirty="0"/>
              <a:t>é</a:t>
            </a:r>
            <a:r>
              <a:rPr lang="nl-NL" dirty="0" smtClean="0"/>
              <a:t>én lineair 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Achterhaal ook of dit het geval is.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1766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B9OeNacegFI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800" y="-8521"/>
            <a:ext cx="12137268" cy="682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73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5"/>
          <p:cNvGrpSpPr/>
          <p:nvPr/>
        </p:nvGrpSpPr>
        <p:grpSpPr>
          <a:xfrm>
            <a:off x="1343472" y="1861258"/>
            <a:ext cx="3462095" cy="3600400"/>
            <a:chOff x="1343472" y="1861258"/>
            <a:chExt cx="3462095" cy="3600400"/>
          </a:xfrm>
        </p:grpSpPr>
        <p:pic>
          <p:nvPicPr>
            <p:cNvPr id="5" name="Afbeelding 4"/>
            <p:cNvPicPr>
              <a:picLocks noChangeAspect="1"/>
            </p:cNvPicPr>
            <p:nvPr/>
          </p:nvPicPr>
          <p:blipFill rotWithShape="1">
            <a:blip r:embed="rId3"/>
            <a:srcRect b="6663"/>
            <a:stretch/>
          </p:blipFill>
          <p:spPr>
            <a:xfrm>
              <a:off x="2235748" y="2852936"/>
              <a:ext cx="1533525" cy="1395785"/>
            </a:xfrm>
            <a:prstGeom prst="rect">
              <a:avLst/>
            </a:prstGeom>
          </p:spPr>
        </p:pic>
        <p:pic>
          <p:nvPicPr>
            <p:cNvPr id="4" name="Afbeelding 3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98611">
                          <a14:foregroundMark x1="19907" y1="17857" x2="19907" y2="17857"/>
                          <a14:foregroundMark x1="40278" y1="76786" x2="40278" y2="76786"/>
                        </a14:backgroundRemoval>
                      </a14:imgEffect>
                    </a14:imgLayer>
                  </a14:imgProps>
                </a:ext>
              </a:extLst>
            </a:blip>
            <a:srcRect r="2273" b="1999"/>
            <a:stretch/>
          </p:blipFill>
          <p:spPr>
            <a:xfrm>
              <a:off x="1343472" y="1861258"/>
              <a:ext cx="3462095" cy="3600400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11624" y="164980"/>
            <a:ext cx="8860565" cy="648072"/>
          </a:xfrm>
        </p:spPr>
        <p:txBody>
          <a:bodyPr/>
          <a:lstStyle/>
          <a:p>
            <a:r>
              <a:rPr lang="nl-NL" dirty="0" smtClean="0"/>
              <a:t>Cyclussen</a:t>
            </a:r>
            <a:endParaRPr lang="nl-NL" dirty="0"/>
          </a:p>
        </p:txBody>
      </p:sp>
      <p:pic>
        <p:nvPicPr>
          <p:cNvPr id="9" name="Tijdelijke aanduiding voor inhoud 8"/>
          <p:cNvPicPr>
            <a:picLocks noGrp="1" noChangeAspect="1"/>
          </p:cNvPicPr>
          <p:nvPr>
            <p:ph idx="1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0" r="12755"/>
          <a:stretch/>
        </p:blipFill>
        <p:spPr>
          <a:xfrm flipH="1">
            <a:off x="3359696" y="1639999"/>
            <a:ext cx="1277575" cy="803387"/>
          </a:xfr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7038" y="1498904"/>
            <a:ext cx="1162030" cy="724707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57815" y="2648227"/>
            <a:ext cx="1435170" cy="1054763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25618" y="3933056"/>
            <a:ext cx="1194055" cy="1125167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93" r="13987"/>
          <a:stretch/>
        </p:blipFill>
        <p:spPr>
          <a:xfrm>
            <a:off x="2092949" y="4545066"/>
            <a:ext cx="1433165" cy="1026314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1263" y="3766486"/>
            <a:ext cx="1395775" cy="915977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1436" y="2307262"/>
            <a:ext cx="1378174" cy="98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33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5"/>
          <p:cNvGrpSpPr/>
          <p:nvPr/>
        </p:nvGrpSpPr>
        <p:grpSpPr>
          <a:xfrm>
            <a:off x="1343472" y="1861258"/>
            <a:ext cx="3462095" cy="3600400"/>
            <a:chOff x="1343472" y="1861258"/>
            <a:chExt cx="3462095" cy="3600400"/>
          </a:xfrm>
        </p:grpSpPr>
        <p:pic>
          <p:nvPicPr>
            <p:cNvPr id="5" name="Afbeelding 4"/>
            <p:cNvPicPr>
              <a:picLocks noChangeAspect="1"/>
            </p:cNvPicPr>
            <p:nvPr/>
          </p:nvPicPr>
          <p:blipFill rotWithShape="1">
            <a:blip r:embed="rId3"/>
            <a:srcRect b="6663"/>
            <a:stretch/>
          </p:blipFill>
          <p:spPr>
            <a:xfrm>
              <a:off x="2235748" y="2852936"/>
              <a:ext cx="1533525" cy="1395785"/>
            </a:xfrm>
            <a:prstGeom prst="rect">
              <a:avLst/>
            </a:prstGeom>
          </p:spPr>
        </p:pic>
        <p:pic>
          <p:nvPicPr>
            <p:cNvPr id="4" name="Afbeelding 3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98611">
                          <a14:foregroundMark x1="19907" y1="17857" x2="19907" y2="17857"/>
                          <a14:foregroundMark x1="40278" y1="76786" x2="40278" y2="76786"/>
                        </a14:backgroundRemoval>
                      </a14:imgEffect>
                    </a14:imgLayer>
                  </a14:imgProps>
                </a:ext>
              </a:extLst>
            </a:blip>
            <a:srcRect r="2273" b="1999"/>
            <a:stretch/>
          </p:blipFill>
          <p:spPr>
            <a:xfrm>
              <a:off x="1343472" y="1861258"/>
              <a:ext cx="3462095" cy="3600400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Cyclussen</a:t>
            </a:r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684" y="1256111"/>
            <a:ext cx="1432589" cy="143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28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ep 10"/>
          <p:cNvGrpSpPr/>
          <p:nvPr/>
        </p:nvGrpSpPr>
        <p:grpSpPr>
          <a:xfrm>
            <a:off x="7320136" y="1750628"/>
            <a:ext cx="3462095" cy="3600400"/>
            <a:chOff x="7320136" y="1750628"/>
            <a:chExt cx="3462095" cy="3600400"/>
          </a:xfrm>
        </p:grpSpPr>
        <p:pic>
          <p:nvPicPr>
            <p:cNvPr id="7" name="Afbeelding 6"/>
            <p:cNvPicPr>
              <a:picLocks noChangeAspect="1"/>
            </p:cNvPicPr>
            <p:nvPr/>
          </p:nvPicPr>
          <p:blipFill rotWithShape="1"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98611">
                          <a14:foregroundMark x1="19907" y1="17857" x2="19907" y2="17857"/>
                          <a14:foregroundMark x1="40278" y1="76786" x2="40278" y2="76786"/>
                        </a14:backgroundRemoval>
                      </a14:imgEffect>
                    </a14:imgLayer>
                  </a14:imgProps>
                </a:ext>
              </a:extLst>
            </a:blip>
            <a:srcRect r="2273" b="1999"/>
            <a:stretch/>
          </p:blipFill>
          <p:spPr>
            <a:xfrm flipH="1">
              <a:off x="7320136" y="1750628"/>
              <a:ext cx="3462095" cy="3600400"/>
            </a:xfrm>
            <a:prstGeom prst="rect">
              <a:avLst/>
            </a:prstGeom>
          </p:spPr>
        </p:pic>
        <p:pic>
          <p:nvPicPr>
            <p:cNvPr id="10" name="Afbeelding 9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425" b="94690" l="12670" r="9411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4888" y="2096071"/>
              <a:ext cx="2105025" cy="2152650"/>
            </a:xfrm>
            <a:prstGeom prst="rect">
              <a:avLst/>
            </a:prstGeom>
          </p:spPr>
        </p:pic>
      </p:grpSp>
      <p:grpSp>
        <p:nvGrpSpPr>
          <p:cNvPr id="6" name="Groep 5"/>
          <p:cNvGrpSpPr/>
          <p:nvPr/>
        </p:nvGrpSpPr>
        <p:grpSpPr>
          <a:xfrm>
            <a:off x="1343472" y="1861258"/>
            <a:ext cx="3462095" cy="3600400"/>
            <a:chOff x="1343472" y="1861258"/>
            <a:chExt cx="3462095" cy="3600400"/>
          </a:xfrm>
        </p:grpSpPr>
        <p:pic>
          <p:nvPicPr>
            <p:cNvPr id="5" name="Afbeelding 4"/>
            <p:cNvPicPr>
              <a:picLocks noChangeAspect="1"/>
            </p:cNvPicPr>
            <p:nvPr/>
          </p:nvPicPr>
          <p:blipFill rotWithShape="1">
            <a:blip r:embed="rId7"/>
            <a:srcRect b="6663"/>
            <a:stretch/>
          </p:blipFill>
          <p:spPr>
            <a:xfrm>
              <a:off x="2235748" y="2852936"/>
              <a:ext cx="1533525" cy="1395785"/>
            </a:xfrm>
            <a:prstGeom prst="rect">
              <a:avLst/>
            </a:prstGeom>
          </p:spPr>
        </p:pic>
        <p:pic>
          <p:nvPicPr>
            <p:cNvPr id="4" name="Afbeelding 3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98611">
                          <a14:foregroundMark x1="19907" y1="17857" x2="19907" y2="17857"/>
                          <a14:foregroundMark x1="40278" y1="76786" x2="40278" y2="76786"/>
                        </a14:backgroundRemoval>
                      </a14:imgEffect>
                    </a14:imgLayer>
                  </a14:imgProps>
                </a:ext>
              </a:extLst>
            </a:blip>
            <a:srcRect r="2273" b="1999"/>
            <a:stretch/>
          </p:blipFill>
          <p:spPr>
            <a:xfrm>
              <a:off x="1343472" y="1861258"/>
              <a:ext cx="3462095" cy="3600400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Cyclussen</a:t>
            </a:r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888" y="1144963"/>
            <a:ext cx="1432589" cy="1432589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34378" y="3551451"/>
            <a:ext cx="1167217" cy="87855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89925" y="1988840"/>
            <a:ext cx="1133156" cy="1089573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03712" y="4430000"/>
            <a:ext cx="1280719" cy="989647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40812" y="3203165"/>
            <a:ext cx="1211772" cy="941057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862788" y="2034338"/>
            <a:ext cx="1201764" cy="80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33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ep 10"/>
          <p:cNvGrpSpPr/>
          <p:nvPr/>
        </p:nvGrpSpPr>
        <p:grpSpPr>
          <a:xfrm>
            <a:off x="7320136" y="1750628"/>
            <a:ext cx="3462095" cy="3600400"/>
            <a:chOff x="7320136" y="1750628"/>
            <a:chExt cx="3462095" cy="3600400"/>
          </a:xfrm>
        </p:grpSpPr>
        <p:pic>
          <p:nvPicPr>
            <p:cNvPr id="7" name="Afbeelding 6"/>
            <p:cNvPicPr>
              <a:picLocks noChangeAspect="1"/>
            </p:cNvPicPr>
            <p:nvPr/>
          </p:nvPicPr>
          <p:blipFill rotWithShape="1"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98611">
                          <a14:foregroundMark x1="19907" y1="17857" x2="19907" y2="17857"/>
                          <a14:foregroundMark x1="40278" y1="76786" x2="40278" y2="76786"/>
                        </a14:backgroundRemoval>
                      </a14:imgEffect>
                    </a14:imgLayer>
                  </a14:imgProps>
                </a:ext>
              </a:extLst>
            </a:blip>
            <a:srcRect r="2273" b="1999"/>
            <a:stretch/>
          </p:blipFill>
          <p:spPr>
            <a:xfrm flipH="1">
              <a:off x="7320136" y="1750628"/>
              <a:ext cx="3462095" cy="3600400"/>
            </a:xfrm>
            <a:prstGeom prst="rect">
              <a:avLst/>
            </a:prstGeom>
          </p:spPr>
        </p:pic>
        <p:pic>
          <p:nvPicPr>
            <p:cNvPr id="10" name="Afbeelding 9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425" b="94690" l="12670" r="9411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4888" y="2096071"/>
              <a:ext cx="2105025" cy="2152650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04095" y="238461"/>
            <a:ext cx="8860565" cy="648072"/>
          </a:xfrm>
        </p:spPr>
        <p:txBody>
          <a:bodyPr/>
          <a:lstStyle/>
          <a:p>
            <a:r>
              <a:rPr lang="nl-NL" dirty="0" smtClean="0"/>
              <a:t>Omdenken</a:t>
            </a:r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888" y="1144963"/>
            <a:ext cx="1432589" cy="1432589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34378" y="3551451"/>
            <a:ext cx="1167217" cy="87855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89925" y="1988840"/>
            <a:ext cx="1133156" cy="1089573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03712" y="4430000"/>
            <a:ext cx="1280719" cy="989647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40812" y="3203165"/>
            <a:ext cx="1211772" cy="941057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862788" y="2034338"/>
            <a:ext cx="1201764" cy="808664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 rot="20265391">
            <a:off x="-242297" y="1561507"/>
            <a:ext cx="83529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Koop je een wasmachine omdat  je </a:t>
            </a:r>
            <a:r>
              <a:rPr lang="nl-NL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deze wilt hebben?</a:t>
            </a:r>
            <a:endParaRPr lang="nl-NL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391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 2 (10 minuten)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In </a:t>
            </a:r>
            <a:r>
              <a:rPr lang="nl-NL" dirty="0" smtClean="0"/>
              <a:t>jouw directe omgeving kom jij leaseconcepten tegen</a:t>
            </a:r>
            <a:r>
              <a:rPr lang="nl-NL" dirty="0" smtClean="0"/>
              <a:t>. 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Beschrijf er minimaal 5 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i="1" dirty="0" smtClean="0"/>
              <a:t>Denk goed na. Je zal er veel tegenkomen.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3533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Helicon doet dit ook met hun printers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656" y="1124744"/>
            <a:ext cx="7210697" cy="4929188"/>
          </a:xfrm>
        </p:spPr>
      </p:pic>
    </p:spTree>
    <p:extLst>
      <p:ext uri="{BB962C8B-B14F-4D97-AF65-F5344CB8AC3E}">
        <p14:creationId xmlns:p14="http://schemas.microsoft.com/office/powerpoint/2010/main" val="316870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 3 (10 minuten)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Voor welke </a:t>
            </a:r>
            <a:r>
              <a:rPr lang="nl-NL" dirty="0" smtClean="0"/>
              <a:t>‘dienst’ zou </a:t>
            </a:r>
            <a:r>
              <a:rPr lang="nl-NL" dirty="0" smtClean="0"/>
              <a:t>jij </a:t>
            </a:r>
            <a:r>
              <a:rPr lang="nl-NL" dirty="0" smtClean="0"/>
              <a:t>leasen (via de leverancier)  </a:t>
            </a:r>
            <a:r>
              <a:rPr lang="nl-NL" dirty="0" smtClean="0"/>
              <a:t>willen overwegen?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Waarom deze toepassingen?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Wat voor bedrag zou hiermee gemoeid </a:t>
            </a:r>
            <a:r>
              <a:rPr lang="nl-NL" dirty="0" smtClean="0"/>
              <a:t>kunnen zijn</a:t>
            </a:r>
            <a:r>
              <a:rPr lang="nl-NL" dirty="0" smtClean="0"/>
              <a:t>? </a:t>
            </a:r>
            <a:br>
              <a:rPr lang="nl-NL" dirty="0" smtClean="0"/>
            </a:br>
            <a:r>
              <a:rPr lang="nl-NL" dirty="0" smtClean="0"/>
              <a:t>(per jaar/maand/week of dag)</a:t>
            </a:r>
          </a:p>
        </p:txBody>
      </p:sp>
    </p:spTree>
    <p:extLst>
      <p:ext uri="{BB962C8B-B14F-4D97-AF65-F5344CB8AC3E}">
        <p14:creationId xmlns:p14="http://schemas.microsoft.com/office/powerpoint/2010/main" val="111520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Bundles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00" y="1196753"/>
            <a:ext cx="11208346" cy="518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50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vited_Students xmlns="65a438ee-5745-486f-9905-18fb91000ab3" xsi:nil="true"/>
    <IsNotebookLocked xmlns="65a438ee-5745-486f-9905-18fb91000ab3" xsi:nil="true"/>
    <FolderType xmlns="65a438ee-5745-486f-9905-18fb91000ab3" xsi:nil="true"/>
    <CultureName xmlns="65a438ee-5745-486f-9905-18fb91000ab3" xsi:nil="true"/>
    <Student_Groups xmlns="65a438ee-5745-486f-9905-18fb91000ab3">
      <UserInfo>
        <DisplayName/>
        <AccountId xsi:nil="true"/>
        <AccountType/>
      </UserInfo>
    </Student_Groups>
    <Self_Registration_Enabled xmlns="65a438ee-5745-486f-9905-18fb91000ab3" xsi:nil="true"/>
    <DefaultSectionNames xmlns="65a438ee-5745-486f-9905-18fb91000ab3" xsi:nil="true"/>
    <NotebookType xmlns="65a438ee-5745-486f-9905-18fb91000ab3" xsi:nil="true"/>
    <Teachers xmlns="65a438ee-5745-486f-9905-18fb91000ab3">
      <UserInfo>
        <DisplayName/>
        <AccountId xsi:nil="true"/>
        <AccountType/>
      </UserInfo>
    </Teachers>
    <Templates xmlns="65a438ee-5745-486f-9905-18fb91000ab3" xsi:nil="true"/>
    <TeamsChannelId xmlns="65a438ee-5745-486f-9905-18fb91000ab3" xsi:nil="true"/>
    <Invited_Teachers xmlns="65a438ee-5745-486f-9905-18fb91000ab3" xsi:nil="true"/>
    <Owner xmlns="65a438ee-5745-486f-9905-18fb91000ab3">
      <UserInfo>
        <DisplayName/>
        <AccountId xsi:nil="true"/>
        <AccountType/>
      </UserInfo>
    </Owner>
    <Students xmlns="65a438ee-5745-486f-9905-18fb91000ab3">
      <UserInfo>
        <DisplayName/>
        <AccountId xsi:nil="true"/>
        <AccountType/>
      </UserInfo>
    </Students>
    <Has_Teacher_Only_SectionGroup xmlns="65a438ee-5745-486f-9905-18fb91000ab3" xsi:nil="true"/>
    <Is_Collaboration_Space_Locked xmlns="65a438ee-5745-486f-9905-18fb91000ab3" xsi:nil="true"/>
    <AppVersion xmlns="65a438ee-5745-486f-9905-18fb91000ab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C2477EC7537D41B4D848219D5C4AF7" ma:contentTypeVersion="28" ma:contentTypeDescription="Een nieuw document maken." ma:contentTypeScope="" ma:versionID="16f2415c61097bdda122b630637af96f">
  <xsd:schema xmlns:xsd="http://www.w3.org/2001/XMLSchema" xmlns:xs="http://www.w3.org/2001/XMLSchema" xmlns:p="http://schemas.microsoft.com/office/2006/metadata/properties" xmlns:ns3="12d6fc12-9aeb-4b43-aabb-b0c0d278568f" xmlns:ns4="65a438ee-5745-486f-9905-18fb91000ab3" targetNamespace="http://schemas.microsoft.com/office/2006/metadata/properties" ma:root="true" ma:fieldsID="c5f8889634e8eeba0fd21256b7402a23" ns3:_="" ns4:_="">
    <xsd:import namespace="12d6fc12-9aeb-4b43-aabb-b0c0d278568f"/>
    <xsd:import namespace="65a438ee-5745-486f-9905-18fb91000ab3"/>
    <xsd:element name="properties">
      <xsd:complexType>
        <xsd:sequence>
          <xsd:element name="documentManagement">
            <xsd:complexType>
              <xsd:all>
                <xsd:element ref="ns3:SharedWithDetails" minOccurs="0"/>
                <xsd:element ref="ns3:SharedWithUser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EventHashCode" minOccurs="0"/>
                <xsd:element ref="ns4:MediaServiceGenerationTime" minOccurs="0"/>
                <xsd:element ref="ns4:NotebookType" minOccurs="0"/>
                <xsd:element ref="ns4:FolderType" minOccurs="0"/>
                <xsd:element ref="ns4:CultureName" minOccurs="0"/>
                <xsd:element ref="ns4:AppVersion" minOccurs="0"/>
                <xsd:element ref="ns4:TeamsChannelId" minOccurs="0"/>
                <xsd:element ref="ns4:Owner" minOccurs="0"/>
                <xsd:element ref="ns4:DefaultSectionNames" minOccurs="0"/>
                <xsd:element ref="ns4:Templates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IsNotebookLocked" minOccurs="0"/>
                <xsd:element ref="ns4:MediaServiceLocation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d6fc12-9aeb-4b43-aabb-b0c0d278568f" elementFormDefault="qualified">
    <xsd:import namespace="http://schemas.microsoft.com/office/2006/documentManagement/types"/>
    <xsd:import namespace="http://schemas.microsoft.com/office/infopath/2007/PartnerControls"/>
    <xsd:element name="SharedWithDetails" ma:index="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edWithUsers" ma:index="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0" nillable="true" ma:displayName="Hint-hash delen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a438ee-5745-486f-9905-18fb91000a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NotebookType" ma:index="17" nillable="true" ma:displayName="Notebook Type" ma:internalName="NotebookType">
      <xsd:simpleType>
        <xsd:restriction base="dms:Text"/>
      </xsd:simpleType>
    </xsd:element>
    <xsd:element name="FolderType" ma:index="18" nillable="true" ma:displayName="Folder Type" ma:internalName="FolderType">
      <xsd:simpleType>
        <xsd:restriction base="dms:Text"/>
      </xsd:simpleType>
    </xsd:element>
    <xsd:element name="CultureName" ma:index="19" nillable="true" ma:displayName="Culture Name" ma:internalName="CultureName">
      <xsd:simpleType>
        <xsd:restriction base="dms:Text"/>
      </xsd:simpleType>
    </xsd:element>
    <xsd:element name="AppVersion" ma:index="20" nillable="true" ma:displayName="App Version" ma:internalName="AppVersion">
      <xsd:simpleType>
        <xsd:restriction base="dms:Text"/>
      </xsd:simpleType>
    </xsd:element>
    <xsd:element name="TeamsChannelId" ma:index="21" nillable="true" ma:displayName="Teams Channel Id" ma:internalName="TeamsChannelId">
      <xsd:simpleType>
        <xsd:restriction base="dms:Text"/>
      </xsd:simpleType>
    </xsd:element>
    <xsd:element name="Owner" ma:index="22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23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4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5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6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7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8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9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0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1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2" nillable="true" ma:displayName="Is Collaboration Space Locked" ma:internalName="Is_Collaboration_Space_Locked">
      <xsd:simpleType>
        <xsd:restriction base="dms:Boolean"/>
      </xsd:simpleType>
    </xsd:element>
    <xsd:element name="IsNotebookLocked" ma:index="33" nillable="true" ma:displayName="Is Notebook Locked" ma:internalName="IsNotebookLocked">
      <xsd:simpleType>
        <xsd:restriction base="dms:Boolean"/>
      </xsd:simpleType>
    </xsd:element>
    <xsd:element name="MediaServiceLocation" ma:index="34" nillable="true" ma:displayName="Location" ma:internalName="MediaServiceLocation" ma:readOnly="true">
      <xsd:simpleType>
        <xsd:restriction base="dms:Text"/>
      </xsd:simpleType>
    </xsd:element>
    <xsd:element name="MediaServiceOCR" ma:index="3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400F02-F127-4B4A-9713-43540130D2B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D4DEA8E-2D05-483F-850B-6BD8FDEC1A67}">
  <ds:schemaRefs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65a438ee-5745-486f-9905-18fb91000ab3"/>
    <ds:schemaRef ds:uri="http://schemas.microsoft.com/office/2006/metadata/properties"/>
    <ds:schemaRef ds:uri="12d6fc12-9aeb-4b43-aabb-b0c0d278568f"/>
    <ds:schemaRef ds:uri="http://schemas.microsoft.com/office/infopath/2007/PartnerControls"/>
    <ds:schemaRef ds:uri="http://purl.org/dc/dcmitype/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F7DF8A8E-FA10-46A2-9E24-26DDDA2005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d6fc12-9aeb-4b43-aabb-b0c0d278568f"/>
    <ds:schemaRef ds:uri="65a438ee-5745-486f-9905-18fb91000a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695</TotalTime>
  <Words>353</Words>
  <Application>Microsoft Office PowerPoint</Application>
  <PresentationFormat>Breedbeeld</PresentationFormat>
  <Paragraphs>64</Paragraphs>
  <Slides>15</Slides>
  <Notes>9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8" baseType="lpstr">
      <vt:lpstr>Arial</vt:lpstr>
      <vt:lpstr>Calibri</vt:lpstr>
      <vt:lpstr>Kantoorthema</vt:lpstr>
      <vt:lpstr>PowerPoint-presentatie</vt:lpstr>
      <vt:lpstr>Cyclussen</vt:lpstr>
      <vt:lpstr>Cyclussen</vt:lpstr>
      <vt:lpstr>Cyclussen</vt:lpstr>
      <vt:lpstr>Omdenken</vt:lpstr>
      <vt:lpstr>Opdracht 2 (10 minuten) </vt:lpstr>
      <vt:lpstr>Helicon doet dit ook met hun printers</vt:lpstr>
      <vt:lpstr>Opdracht 3 (10 minuten) </vt:lpstr>
      <vt:lpstr>Bundles</vt:lpstr>
      <vt:lpstr>Opdracht 1 (5 minuten)   </vt:lpstr>
      <vt:lpstr>PowerPoint-presentatie</vt:lpstr>
      <vt:lpstr>Combinatie van Bio en Techno-Cyclus</vt:lpstr>
      <vt:lpstr>Voorbeeld van een bureaustoel</vt:lpstr>
      <vt:lpstr>Opdracht</vt:lpstr>
      <vt:lpstr>PowerPoint-presentatie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Miriam Oostdijk</dc:creator>
  <cp:lastModifiedBy>Ingolf van Doorn</cp:lastModifiedBy>
  <cp:revision>103</cp:revision>
  <dcterms:created xsi:type="dcterms:W3CDTF">2013-11-15T15:05:42Z</dcterms:created>
  <dcterms:modified xsi:type="dcterms:W3CDTF">2019-12-04T08:56:11Z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0x010100C1C2477EC7537D41B4D848219D5C4AF7</vt:lpwstr>
  </property>
</Properties>
</file>